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B6F249F-7111-4F00-9C60-68F79A9169F9}">
  <a:tblStyle styleId="{9B6F249F-7111-4F00-9C60-68F79A9169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italic.fntdata"/><Relationship Id="rId10" Type="http://schemas.openxmlformats.org/officeDocument/2006/relationships/slide" Target="slides/slide4.xml"/><Relationship Id="rId32" Type="http://schemas.openxmlformats.org/officeDocument/2006/relationships/font" Target="fonts/Raleway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ae1b4bc19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ae1b4bc19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b1d0e1ab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b1d0e1ab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b1fcd004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b1fcd004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b1fcd028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b1fcd028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b1fcd00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b1fcd00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b2304bc2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b2304bc2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b1fcd004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b1fcd004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b2304bc2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b2304bc2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ae1b4bc19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ae1b4bc19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ae1b4bc1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ae1b4bc1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ae1b4bc1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ae1b4bc1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b1d0e1ab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b1d0e1ab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b1d0e1ab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b1d0e1ab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b1d0e1ab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b1d0e1ab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b1d0e1ab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b1d0e1ab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b1d0e1ab8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b1d0e1ab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ae1b4bc19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ae1b4bc1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ae1b4bc19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ae1b4bc1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b24d9fed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b24d9fed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b1d0e1ab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b1d0e1ab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b24d9fed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b24d9fed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ae1b4bc19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ae1b4bc19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b1d0e1a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b1d0e1a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g"/><Relationship Id="rId4" Type="http://schemas.openxmlformats.org/officeDocument/2006/relationships/image" Target="../media/image21.png"/><Relationship Id="rId5" Type="http://schemas.openxmlformats.org/officeDocument/2006/relationships/image" Target="../media/image3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Project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 Tallarico, Ann Eitrheim, and Alvin Haryanto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601850" y="1902175"/>
            <a:ext cx="38643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auto.arima(train, seasonal = F, stepwise = F)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ARIMA(4,1,1)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AIC: 15,049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RMSE: 3,251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MAE: 2,531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MPE: 6.81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250" y="1853850"/>
            <a:ext cx="4927577" cy="304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Non-seasonal Arima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Non-seasonal Arima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790450" y="1901450"/>
            <a:ext cx="24390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kpss.test(forecast$residuals)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p-value = 0.1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500" y="2447698"/>
            <a:ext cx="4146926" cy="2562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503" y="2470238"/>
            <a:ext cx="4073997" cy="25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3150925" y="1901450"/>
            <a:ext cx="30624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&gt;Box.test(forecast$residuals, lag = 14)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p-value =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0.0001388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6081600" y="1901450"/>
            <a:ext cx="30624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&gt;mean(forecast$residuals)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-22.45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 Arima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350" y="557150"/>
            <a:ext cx="4071749" cy="25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601850" y="1902175"/>
            <a:ext cx="3864300" cy="16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auto.arima(train, stepwise = F)	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ARIMA(1,1,1)(2,0,0)[7]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AIC: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15,023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RMSE: 2,791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MAE: 2,093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MPE: 1.30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forecasted values in blue are less volatiles than the actual swings in number of views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8369" y="2998975"/>
            <a:ext cx="3284806" cy="2029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4"/>
          <p:cNvCxnSpPr/>
          <p:nvPr/>
        </p:nvCxnSpPr>
        <p:spPr>
          <a:xfrm flipH="1">
            <a:off x="6001400" y="2396975"/>
            <a:ext cx="2148300" cy="79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4"/>
          <p:cNvCxnSpPr/>
          <p:nvPr/>
        </p:nvCxnSpPr>
        <p:spPr>
          <a:xfrm>
            <a:off x="8257125" y="2400675"/>
            <a:ext cx="460800" cy="7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easonal Arima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790450" y="1825250"/>
            <a:ext cx="45219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&gt;kpss.test(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forecast$residuals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p-value = 0.1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050" y="2340925"/>
            <a:ext cx="4317278" cy="266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888" y="2417125"/>
            <a:ext cx="4317289" cy="266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>
            <p:ph idx="1" type="body"/>
          </p:nvPr>
        </p:nvSpPr>
        <p:spPr>
          <a:xfrm>
            <a:off x="3170550" y="1825250"/>
            <a:ext cx="30624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&gt;Box.test(forecast$residuals, lag = 14)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p-value =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0.004184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6081600" y="1825250"/>
            <a:ext cx="30624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&gt;mean(forecast$residuals)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-31.12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</a:t>
            </a:r>
            <a:endParaRPr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4724075" y="1853850"/>
            <a:ext cx="4246500" cy="3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Bottom-Up Approach gave best results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library("hts")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hts(train, characters = c(6,4))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Character argument: need to be careful on how the time series are named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layers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bottom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layer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consists of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individual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prediction for each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languages page from each platform (i.e. mobile, spider, desktop)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predictions are then rolled up into their language and then total views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4525"/>
            <a:ext cx="4419603" cy="315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(Forecast and Accuracy)</a:t>
            </a: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775" y="1963725"/>
            <a:ext cx="3408674" cy="21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104450" y="1889550"/>
            <a:ext cx="2273700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&gt;accuracy.gts(bg.hts.fcst, test, level = 0)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Level zero refers to aggregated time series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Test RMSE: 2,686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Test MAE:  2,041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Test MPE: -0.12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9449" y="2001000"/>
            <a:ext cx="3565601" cy="22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Pulse</a:t>
            </a:r>
            <a:endParaRPr/>
          </a:p>
        </p:txBody>
      </p:sp>
      <p:sp>
        <p:nvSpPr>
          <p:cNvPr id="202" name="Google Shape;202;p28"/>
          <p:cNvSpPr txBox="1"/>
          <p:nvPr/>
        </p:nvSpPr>
        <p:spPr>
          <a:xfrm>
            <a:off x="729450" y="1853850"/>
            <a:ext cx="31575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13 pulses in the time series (train)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439225"/>
            <a:ext cx="4060525" cy="250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000" y="2439216"/>
            <a:ext cx="4060525" cy="2508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Pulse</a:t>
            </a:r>
            <a:endParaRPr/>
          </a:p>
        </p:txBody>
      </p:sp>
      <p:sp>
        <p:nvSpPr>
          <p:cNvPr id="210" name="Google Shape;210;p29"/>
          <p:cNvSpPr txBox="1"/>
          <p:nvPr>
            <p:ph idx="1" type="body"/>
          </p:nvPr>
        </p:nvSpPr>
        <p:spPr>
          <a:xfrm>
            <a:off x="601850" y="1902175"/>
            <a:ext cx="3864300" cy="3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 arimax()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 filter()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 Arima()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 predict()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AIC: 1,298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RMSE: 3,728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MAE: 2,876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MPE: 11.9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975" y="475235"/>
            <a:ext cx="3864301" cy="238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75" y="2755925"/>
            <a:ext cx="3864301" cy="2387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29"/>
          <p:cNvCxnSpPr/>
          <p:nvPr/>
        </p:nvCxnSpPr>
        <p:spPr>
          <a:xfrm flipH="1">
            <a:off x="4485800" y="2247825"/>
            <a:ext cx="2944800" cy="72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9"/>
          <p:cNvCxnSpPr/>
          <p:nvPr/>
        </p:nvCxnSpPr>
        <p:spPr>
          <a:xfrm>
            <a:off x="7626900" y="2228200"/>
            <a:ext cx="78600" cy="7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(Accuracy)</a:t>
            </a:r>
            <a:endParaRPr/>
          </a:p>
        </p:txBody>
      </p:sp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530775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Hierarchical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Slightly better than SARIMA, out edges out in all major metrics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Hierarchical is more time consuming so as dataset gets larger it will be less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computationally efficient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21" name="Google Shape;221;p30"/>
          <p:cNvGraphicFramePr/>
          <p:nvPr/>
        </p:nvGraphicFramePr>
        <p:xfrm>
          <a:off x="290675" y="312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{9B6F249F-7111-4F00-9C60-68F79A9169F9}</a:tableStyleId>
              </a:tblPr>
              <a:tblGrid>
                <a:gridCol w="2191600"/>
                <a:gridCol w="1707550"/>
                <a:gridCol w="1637600"/>
                <a:gridCol w="1508300"/>
                <a:gridCol w="1517575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66666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Validation of Test/Holdout</a:t>
                      </a:r>
                      <a:endParaRPr b="1" sz="1200">
                        <a:solidFill>
                          <a:srgbClr val="66666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66666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Non-Seasonal Arima</a:t>
                      </a:r>
                      <a:endParaRPr b="1" sz="1200">
                        <a:solidFill>
                          <a:srgbClr val="66666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66666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Seasonal Arima</a:t>
                      </a:r>
                      <a:endParaRPr b="1" sz="1200">
                        <a:solidFill>
                          <a:srgbClr val="66666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66666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Hierarchical</a:t>
                      </a:r>
                      <a:endParaRPr b="1" sz="1200">
                        <a:solidFill>
                          <a:srgbClr val="66666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66666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Pulse Intervention</a:t>
                      </a:r>
                      <a:endParaRPr b="1" sz="1200">
                        <a:solidFill>
                          <a:srgbClr val="66666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Mean Absolute Error</a:t>
                      </a:r>
                      <a:endParaRPr sz="1200">
                        <a:solidFill>
                          <a:srgbClr val="66666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2530.8</a:t>
                      </a:r>
                      <a:endParaRPr sz="1200">
                        <a:solidFill>
                          <a:srgbClr val="66666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2092.5</a:t>
                      </a:r>
                      <a:endParaRPr sz="1200">
                        <a:solidFill>
                          <a:srgbClr val="66666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2041.4</a:t>
                      </a:r>
                      <a:endParaRPr sz="1200">
                        <a:solidFill>
                          <a:srgbClr val="66666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2876.5</a:t>
                      </a:r>
                      <a:endParaRPr sz="1200">
                        <a:solidFill>
                          <a:srgbClr val="66666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Mean Percent Error</a:t>
                      </a:r>
                      <a:endParaRPr sz="1200">
                        <a:solidFill>
                          <a:srgbClr val="66666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6.81</a:t>
                      </a:r>
                      <a:endParaRPr sz="1200">
                        <a:solidFill>
                          <a:srgbClr val="66666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1.30</a:t>
                      </a:r>
                      <a:endParaRPr sz="1200">
                        <a:solidFill>
                          <a:srgbClr val="66666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-0.12</a:t>
                      </a:r>
                      <a:endParaRPr sz="1200">
                        <a:solidFill>
                          <a:srgbClr val="66666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11.94</a:t>
                      </a:r>
                      <a:endParaRPr sz="1200">
                        <a:solidFill>
                          <a:srgbClr val="66666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Root Mean Square Error</a:t>
                      </a:r>
                      <a:endParaRPr sz="1200">
                        <a:solidFill>
                          <a:srgbClr val="66666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3251.0</a:t>
                      </a:r>
                      <a:endParaRPr sz="1200">
                        <a:solidFill>
                          <a:srgbClr val="66666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2791.2</a:t>
                      </a:r>
                      <a:endParaRPr sz="1200">
                        <a:solidFill>
                          <a:srgbClr val="66666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2686.0</a:t>
                      </a:r>
                      <a:endParaRPr sz="1200">
                        <a:solidFill>
                          <a:srgbClr val="66666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66666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3727.5</a:t>
                      </a:r>
                      <a:endParaRPr sz="1200">
                        <a:solidFill>
                          <a:srgbClr val="666666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2" name="Google Shape;222;p30"/>
          <p:cNvSpPr/>
          <p:nvPr/>
        </p:nvSpPr>
        <p:spPr>
          <a:xfrm>
            <a:off x="5839175" y="3141600"/>
            <a:ext cx="1496700" cy="1539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out the models on different time series in the dataset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 model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Try various number of pulses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certain models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consistently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better for this type of problems?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of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 a neural net on entire data set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Would modeling the rest of the time series create a better prediction? Is there any relationship between time series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Leader in Kaggle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competition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used a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RNN seq2seq model.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177575" y="19863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Kaggle competition to predict wikipedia web traffic for individual wikipedia web pages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training dataset consists of approximately 145k time series. Each of these time series represent a number of daily views of a different web page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Predict web page views for a given month using different techniques(auto.arima, sarima,hierarchal, pulse)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Compare techniques across same Wikipedia page topic. What works best for our time series?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875" y="3564225"/>
            <a:ext cx="2999975" cy="11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350" y="3286200"/>
            <a:ext cx="1578275" cy="1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677500" y="1335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727" y="776499"/>
            <a:ext cx="3152325" cy="420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1697322">
            <a:off x="6150591" y="868343"/>
            <a:ext cx="1250693" cy="125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 rotWithShape="1">
          <a:blip r:embed="rId5">
            <a:alphaModFix/>
          </a:blip>
          <a:srcRect b="0" l="34296" r="0" t="-1368"/>
          <a:stretch/>
        </p:blipFill>
        <p:spPr>
          <a:xfrm>
            <a:off x="1387850" y="1997493"/>
            <a:ext cx="2492548" cy="3070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450" y="459000"/>
            <a:ext cx="9014200" cy="16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896375"/>
            <a:ext cx="8949301" cy="15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5" y="3218300"/>
            <a:ext cx="8869976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0" y="422450"/>
            <a:ext cx="9097700" cy="16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42625"/>
            <a:ext cx="8915901" cy="16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634650"/>
            <a:ext cx="8915901" cy="15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725" y="492800"/>
            <a:ext cx="8946201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50" y="1981100"/>
            <a:ext cx="87719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1662" y="3429000"/>
            <a:ext cx="8946201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5" y="510150"/>
            <a:ext cx="8756824" cy="14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3" y="1853850"/>
            <a:ext cx="9105275" cy="16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75" y="3429000"/>
            <a:ext cx="8978051" cy="16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265875" y="20126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major news would hit during test period on our subject, there will not be a major pulse during this time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could be other datasets closely related to ours that impact this dataset e.g. Microsoft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modeling or factoring in this data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hosting server was never out for parts of any days in the data set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Properties &amp; Transformations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121175" y="1882325"/>
            <a:ext cx="5188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organized into separate categories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all, mobile, desktop, spider, etc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nguages: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English, French, Russian, Spanish, etc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range of July 2015 to September of 2017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Transpose data to get into correct time 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series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format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is spread out; data from same overarching topic at line 5 and 3000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a function used to search dataframe for topics that belong together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to convert selected data into a time series format with a week long frequency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076" y="2034725"/>
            <a:ext cx="3582078" cy="181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b="0" l="-2020" r="2020" t="0"/>
          <a:stretch/>
        </p:blipFill>
        <p:spPr>
          <a:xfrm>
            <a:off x="3079975" y="1975925"/>
            <a:ext cx="5455700" cy="21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3265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0" y="2272625"/>
            <a:ext cx="2869800" cy="24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for any missing values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 data into time series objects with a frequency of 7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data by language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Aggregate all languages to get the total traffic of Bill Gates Wikipedia page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6" name="Google Shape;116;p17"/>
          <p:cNvCxnSpPr/>
          <p:nvPr/>
        </p:nvCxnSpPr>
        <p:spPr>
          <a:xfrm flipH="1" rot="10800000">
            <a:off x="3112600" y="2905450"/>
            <a:ext cx="151800" cy="91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7"/>
          <p:cNvCxnSpPr/>
          <p:nvPr/>
        </p:nvCxnSpPr>
        <p:spPr>
          <a:xfrm flipH="1" rot="10800000">
            <a:off x="3354875" y="2238000"/>
            <a:ext cx="1884600" cy="66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xploratory Data Analysis</a:t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253050" y="2044575"/>
            <a:ext cx="4175100" cy="23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Red is desktop - can tell that has more weekly activity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Blue - spider - web crawler is more consistent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English makes up more than half of the 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Many spikes could be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attributed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to news on Gates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few spikes in dataset including in July of 2017 when Gates no longer richest person in the world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91" y="1853850"/>
            <a:ext cx="4657709" cy="287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700" y="1981050"/>
            <a:ext cx="4744474" cy="293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707700" y="2030425"/>
            <a:ext cx="3864300" cy="19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 kpss.test(Bill.Gates.All)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p-value = 0.01213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series is stationary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Acf shows seasonality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Approaches (Models)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1996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Bill Gates Wikipedia Page Views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Nonseasonal auto.arima (baseline)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Seasonal auto.arima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Hierarchical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Pulse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thesis is bottom’s up hierarchal will produce the best results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last 30 days of dataset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 of 12 time series of data: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French - Desktop, Mobile, Spider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English - Desktop, Mobile, Spider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German - Desktop, Mobile, Spider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■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Spanish - Desktop, Mobile, Spider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875" y="751300"/>
            <a:ext cx="2009450" cy="20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1200" y="2984450"/>
            <a:ext cx="2562800" cy="21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7650" y="2571750"/>
            <a:ext cx="76887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 (Model Selection)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